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Extra Bold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Student Performance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Analyzing academic performance in Mathematics and Portuguese to identify key factors influencing final grades and student success.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977027"/>
            <a:ext cx="750343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Conclusions and Implications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8" y="2002036"/>
            <a:ext cx="1114425" cy="1632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3478" y="2224921"/>
            <a:ext cx="377249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Academic History Dominates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3478" y="2704505"/>
            <a:ext cx="625042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Prior grades (G1, G2) are the strongest predictors of final performance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3634383"/>
            <a:ext cx="1114425" cy="1632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3478" y="3857268"/>
            <a:ext cx="336863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Early Intervention Critical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3478" y="4336852"/>
            <a:ext cx="625042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Previous failures significantly reduce pass probability—catch students early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5266730"/>
            <a:ext cx="1114425" cy="19858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3478" y="5489615"/>
            <a:ext cx="361676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Lifestyle Factors Secondary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3478" y="5969198"/>
            <a:ext cx="6250424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Study time and alcohol consumption show statistical significance but minimal practical impact after controlling for academic history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9496"/>
            <a:ext cx="2277308" cy="426244"/>
          </a:xfrm>
          <a:prstGeom prst="roundRect">
            <a:avLst>
              <a:gd name="adj" fmla="val 17880"/>
            </a:avLst>
          </a:prstGeom>
          <a:solidFill>
            <a:srgbClr val="D7D2F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97481"/>
            <a:ext cx="20051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RESEARCH QUESTION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46465"/>
            <a:ext cx="88238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Understanding Academic Success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0557"/>
            <a:ext cx="8284131" cy="46942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6918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638943" y="3343989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Students' academic performance is influenced by multiple personal, family, and lifestyle factors. However, it's not always clear which factors significantly affect final achievement.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53853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Focus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9638943" y="603742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Which background, family, lifestyle, and academic behavior factors significantly influence students' final grades?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2866" y="642104"/>
            <a:ext cx="4144804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Student Demographics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658553" y="2343626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56.6%</a:t>
            </a:r>
            <a:endParaRPr lang="en-US" sz="3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9598" y="1375886"/>
            <a:ext cx="2322671" cy="23226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43193" y="3842861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Female Students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972866" y="4148138"/>
            <a:ext cx="5276255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Gender distribution in study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066967" y="2343626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91.5%</a:t>
            </a:r>
            <a:endParaRPr lang="en-US" sz="30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012" y="1375886"/>
            <a:ext cx="2322671" cy="23226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60631" y="3842861"/>
            <a:ext cx="231731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Higher Education Interest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381161" y="4148138"/>
            <a:ext cx="527637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pursuing further studies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658553" y="5574387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79.2%</a:t>
            </a:r>
            <a:endParaRPr lang="en-US" sz="3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98" y="4606647"/>
            <a:ext cx="2322671" cy="23226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643193" y="7073622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Internet Access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972866" y="7378898"/>
            <a:ext cx="5276255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with home connectivity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066967" y="5574387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62.2%</a:t>
            </a:r>
            <a:endParaRPr lang="en-US" sz="30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012" y="4606647"/>
            <a:ext cx="2322671" cy="23226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051488" y="7073622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Portuguese Focus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381161" y="7378898"/>
            <a:ext cx="527637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Observations from Portuguese vs. 37.8% Math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887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Academic Performance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9522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Metrics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60437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averaged 11.26 across all grading periods (G1, G2, G3), with an average of 4.43 absences and 1.97 hours of daily study time.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26006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baseline metrics provide context for understanding performance patterns across subjects and student groups.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Subject Performance Comparison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Portuguese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performed significantly better in Portuguese than Mathematics (p &lt; 0.05)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89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Study Time Paradox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37994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Students studied more for Mathematics (2 hours) vs. Portuguese (1.9 hours)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Despite more study time, Mathematics performance remained lower than Portuguese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8228"/>
            <a:ext cx="10160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Understanding Statistical Significance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0636"/>
            <a:ext cx="670560" cy="6705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180636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p-value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3671054"/>
            <a:ext cx="209395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Shows whether results are statistically significant. If p &lt; 0.05, the result is considered meaningful.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180636"/>
            <a:ext cx="670560" cy="670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180636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Beta (β)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3671054"/>
            <a:ext cx="2094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Shows strength and direction of a predictor. Higher absolute β means stronger influence on outcomes.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180636"/>
            <a:ext cx="670560" cy="6705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180636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R-squared (R²)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3671054"/>
            <a:ext cx="20940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Shows how much variance the model explains. Higher R² indicates better predictive fit.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180636"/>
            <a:ext cx="670560" cy="670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180636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Eta Squared (η²)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4025384"/>
            <a:ext cx="20940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Measures effect size, showing how much variance a factor explains in the dependent variable.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849" y="566976"/>
            <a:ext cx="8991362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Lifestyle Factors: Small but Significant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9390" y="1654493"/>
            <a:ext cx="6250067" cy="5350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96920" y="3258350"/>
            <a:ext cx="2410286" cy="301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Study Time (η²=2.9%)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69553" y="2925597"/>
            <a:ext cx="2099627" cy="602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Workday Alcohol (η²=2.3%)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530452" y="5281652"/>
            <a:ext cx="1821105" cy="903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Weekend Alcohol (η²=1.4%)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99849" y="7202924"/>
            <a:ext cx="842914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three factors showed statistical significance but explained minimal variance in final grades.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9624536" y="1840825"/>
            <a:ext cx="4313515" cy="1694855"/>
          </a:xfrm>
          <a:prstGeom prst="roundRect">
            <a:avLst>
              <a:gd name="adj" fmla="val 495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847302" y="2063591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Study Time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847302" y="2552343"/>
            <a:ext cx="38679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F(3,1040) = 10.37, p &lt; .001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847302" y="3011924"/>
            <a:ext cx="38679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Effect size: η² = .029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24536" y="3711892"/>
            <a:ext cx="4313515" cy="1694855"/>
          </a:xfrm>
          <a:prstGeom prst="roundRect">
            <a:avLst>
              <a:gd name="adj" fmla="val 495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47302" y="3934658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Workday Alcohol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847302" y="4423410"/>
            <a:ext cx="38679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F(4,1039) = 6.24, p &lt; .001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847302" y="4882991"/>
            <a:ext cx="38679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Effect size: η² = .023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624536" y="5582960"/>
            <a:ext cx="4313515" cy="1694855"/>
          </a:xfrm>
          <a:prstGeom prst="roundRect">
            <a:avLst>
              <a:gd name="adj" fmla="val 4956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47302" y="5805726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Weekend Alcohol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9847302" y="6294477"/>
            <a:ext cx="38679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F(4,1039) = 3.78, p &lt; .005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847302" y="6754058"/>
            <a:ext cx="386798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Effect size: η² = .014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Power of Prior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595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Multiple linear regression revealed that previous academic achievement is the strongest predictor of final grades.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538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84.2%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08563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57605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R² = .842, explaining variance in final grades (F(11,1032) = 500.53, p &lt; .001)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893493" y="40538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.797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893493" y="508563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G2 Beta Coefficient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893493" y="59303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Second-period grades: strongest predictor of final performance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506795" y="40538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.108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508563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G1 Beta Coefficient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506795" y="59303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First-period grades also significantly predict final outcomes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711"/>
            <a:ext cx="5864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Predicting Pass or Fail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4466"/>
            <a:ext cx="42636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Logistic Regression Results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465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χ² = 163.45, p &lt; .001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13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Nagelkerke R² = .222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805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Overall accuracy: 80.7%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911956"/>
            <a:ext cx="6244709" cy="35957"/>
          </a:xfrm>
          <a:prstGeom prst="rect">
            <a:avLst/>
          </a:prstGeom>
          <a:solidFill>
            <a:srgbClr val="2A2742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5203031"/>
            <a:ext cx="2883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Significant Predictors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784175"/>
            <a:ext cx="6244709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Study time (OR = 1.256) increases pass likelihood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Previous failures (OR = 0.343) reduce pass probability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Course subject (OR = 2.662) affects pass rates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36168" y="2167652"/>
            <a:ext cx="6571417" cy="4943118"/>
          </a:xfrm>
          <a:prstGeom prst="roundRect">
            <a:avLst>
              <a:gd name="adj" fmla="val 3304"/>
            </a:avLst>
          </a:prstGeom>
          <a:solidFill>
            <a:srgbClr val="5E4CE6">
              <a:alpha val="95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662982" y="23944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Finding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62982" y="3046571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model successfully predicts passing students but has limited ability to identify those at risk of failing.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3976449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Previous academic failures significantly reduce the probability of passing, highlighting the importance of early intervention.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2026-02-13T13:41:11Z</dcterms:created>
  <dcterms:modified xsi:type="dcterms:W3CDTF">2026-02-13T13:41:11Z</dcterms:modified>
</cp:coreProperties>
</file>